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 automation at the repository level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tif"/><Relationship Id="rId6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tif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rami.krispin_Create_an_image_with_tools_on_a_working_table_in_88dd8f37-3df3-4432-9c01-0538a35f7986_0.png" descr="rami.krispin_Create_an_image_with_tools_on_a_working_table_in_88dd8f37-3df3-4432-9c01-0538a35f7986_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0206" y="-65536"/>
            <a:ext cx="24664412" cy="1382291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ami Krispin, May 7th, 2025"/>
          <p:cNvSpPr txBox="1"/>
          <p:nvPr>
            <p:ph type="body" idx="21"/>
          </p:nvPr>
        </p:nvSpPr>
        <p:spPr>
          <a:xfrm>
            <a:off x="1161110" y="11859862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Rami Krispin, May 7th, 2025</a:t>
            </a:r>
          </a:p>
        </p:txBody>
      </p:sp>
      <p:sp>
        <p:nvSpPr>
          <p:cNvPr id="173" name="Setting Data &amp; ML Pipeline with GitHub Actions"/>
          <p:cNvSpPr txBox="1"/>
          <p:nvPr>
            <p:ph type="ctrTitle"/>
          </p:nvPr>
        </p:nvSpPr>
        <p:spPr>
          <a:xfrm>
            <a:off x="1161110" y="1576483"/>
            <a:ext cx="18514480" cy="4648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Setting Data &amp; ML Pipeline with GitHub Actions</a:t>
            </a:r>
          </a:p>
        </p:txBody>
      </p:sp>
      <p:sp>
        <p:nvSpPr>
          <p:cNvPr id="174" name="Data Innovation Summit 2025"/>
          <p:cNvSpPr txBox="1"/>
          <p:nvPr>
            <p:ph type="subTitle" sz="quarter" idx="1"/>
          </p:nvPr>
        </p:nvSpPr>
        <p:spPr>
          <a:xfrm>
            <a:off x="1161110" y="7223190"/>
            <a:ext cx="21971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Data Innovation Summit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3613" y="-7595"/>
            <a:ext cx="24791224" cy="1373119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Rectangle"/>
          <p:cNvSpPr/>
          <p:nvPr/>
        </p:nvSpPr>
        <p:spPr>
          <a:xfrm>
            <a:off x="5155160" y="751880"/>
            <a:ext cx="1421193" cy="589005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orkflow Auto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 Automation</a:t>
            </a:r>
          </a:p>
        </p:txBody>
      </p:sp>
      <p:sp>
        <p:nvSpPr>
          <p:cNvPr id="20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Unit tes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 testing</a:t>
            </a:r>
          </a:p>
          <a:p>
            <a:pPr/>
            <a:r>
              <a:t>Code deployment </a:t>
            </a:r>
          </a:p>
          <a:p>
            <a:pPr/>
            <a:r>
              <a:t>Matrix build</a:t>
            </a:r>
          </a:p>
          <a:p>
            <a:pPr/>
            <a:r>
              <a:t>General purpose automation</a:t>
            </a:r>
          </a:p>
        </p:txBody>
      </p:sp>
      <p:pic>
        <p:nvPicPr>
          <p:cNvPr id="2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6474" y="4258434"/>
            <a:ext cx="11358965" cy="8236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Workflow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 Types</a:t>
            </a:r>
          </a:p>
        </p:txBody>
      </p:sp>
      <p:sp>
        <p:nvSpPr>
          <p:cNvPr id="20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Line"/>
          <p:cNvSpPr/>
          <p:nvPr/>
        </p:nvSpPr>
        <p:spPr>
          <a:xfrm flipV="1">
            <a:off x="12191999" y="3835618"/>
            <a:ext cx="1" cy="793391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1" name="Triggered"/>
          <p:cNvSpPr txBox="1"/>
          <p:nvPr/>
        </p:nvSpPr>
        <p:spPr>
          <a:xfrm>
            <a:off x="4618940" y="6280343"/>
            <a:ext cx="4130803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Triggered</a:t>
            </a:r>
          </a:p>
        </p:txBody>
      </p:sp>
      <p:sp>
        <p:nvSpPr>
          <p:cNvPr id="212" name="Scheduled"/>
          <p:cNvSpPr txBox="1"/>
          <p:nvPr/>
        </p:nvSpPr>
        <p:spPr>
          <a:xfrm>
            <a:off x="15808030" y="6280343"/>
            <a:ext cx="4592194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/>
            </a:lvl1pPr>
          </a:lstStyle>
          <a:p>
            <a:pPr/>
            <a:r>
              <a:t>Scheduled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riggere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Triggered Workflow </a:t>
            </a:r>
          </a:p>
        </p:txBody>
      </p:sp>
      <p:sp>
        <p:nvSpPr>
          <p:cNvPr id="215" name="Code Test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 Testing</a:t>
            </a:r>
          </a:p>
        </p:txBody>
      </p:sp>
      <p:pic>
        <p:nvPicPr>
          <p:cNvPr id="21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4175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16924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Local"/>
          <p:cNvSpPr txBox="1"/>
          <p:nvPr/>
        </p:nvSpPr>
        <p:spPr>
          <a:xfrm>
            <a:off x="4090080" y="8910964"/>
            <a:ext cx="170535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</a:t>
            </a:r>
          </a:p>
        </p:txBody>
      </p:sp>
      <p:sp>
        <p:nvSpPr>
          <p:cNvPr id="219" name="Remote"/>
          <p:cNvSpPr txBox="1"/>
          <p:nvPr/>
        </p:nvSpPr>
        <p:spPr>
          <a:xfrm>
            <a:off x="17342626" y="8910964"/>
            <a:ext cx="239359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0280" y="4993000"/>
            <a:ext cx="934780" cy="934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92745" y="4993000"/>
            <a:ext cx="934779" cy="934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riggere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Triggered Workflow </a:t>
            </a:r>
          </a:p>
        </p:txBody>
      </p:sp>
      <p:sp>
        <p:nvSpPr>
          <p:cNvPr id="224" name="Code Test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 Testing</a:t>
            </a:r>
          </a:p>
        </p:txBody>
      </p:sp>
      <p:pic>
        <p:nvPicPr>
          <p:cNvPr id="22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4175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16924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Local"/>
          <p:cNvSpPr txBox="1"/>
          <p:nvPr/>
        </p:nvSpPr>
        <p:spPr>
          <a:xfrm>
            <a:off x="4090080" y="8910964"/>
            <a:ext cx="170535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</a:t>
            </a:r>
          </a:p>
        </p:txBody>
      </p:sp>
      <p:sp>
        <p:nvSpPr>
          <p:cNvPr id="228" name="Remote"/>
          <p:cNvSpPr txBox="1"/>
          <p:nvPr/>
        </p:nvSpPr>
        <p:spPr>
          <a:xfrm>
            <a:off x="17342626" y="8910964"/>
            <a:ext cx="239359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</a:t>
            </a:r>
          </a:p>
        </p:txBody>
      </p:sp>
      <p:sp>
        <p:nvSpPr>
          <p:cNvPr id="229" name="Arrow"/>
          <p:cNvSpPr/>
          <p:nvPr/>
        </p:nvSpPr>
        <p:spPr>
          <a:xfrm>
            <a:off x="7528007" y="6222999"/>
            <a:ext cx="374081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0" name="git push"/>
          <p:cNvSpPr txBox="1"/>
          <p:nvPr/>
        </p:nvSpPr>
        <p:spPr>
          <a:xfrm>
            <a:off x="8324290" y="7410202"/>
            <a:ext cx="12097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git push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0280" y="4993000"/>
            <a:ext cx="934780" cy="934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92745" y="4993000"/>
            <a:ext cx="934779" cy="934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riggere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Triggered Workflow </a:t>
            </a:r>
          </a:p>
        </p:txBody>
      </p:sp>
      <p:sp>
        <p:nvSpPr>
          <p:cNvPr id="235" name="Code Test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 Testing</a:t>
            </a:r>
          </a:p>
        </p:txBody>
      </p:sp>
      <p:sp>
        <p:nvSpPr>
          <p:cNvPr id="236" name="Line"/>
          <p:cNvSpPr/>
          <p:nvPr/>
        </p:nvSpPr>
        <p:spPr>
          <a:xfrm flipV="1">
            <a:off x="11713049" y="4635587"/>
            <a:ext cx="1" cy="401410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5168" y="29391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4175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6924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Local"/>
          <p:cNvSpPr txBox="1"/>
          <p:nvPr/>
        </p:nvSpPr>
        <p:spPr>
          <a:xfrm>
            <a:off x="4090080" y="8910964"/>
            <a:ext cx="170535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</a:t>
            </a:r>
          </a:p>
        </p:txBody>
      </p:sp>
      <p:sp>
        <p:nvSpPr>
          <p:cNvPr id="241" name="Remote"/>
          <p:cNvSpPr txBox="1"/>
          <p:nvPr/>
        </p:nvSpPr>
        <p:spPr>
          <a:xfrm>
            <a:off x="17342626" y="8910964"/>
            <a:ext cx="239359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</a:t>
            </a:r>
          </a:p>
        </p:txBody>
      </p:sp>
      <p:sp>
        <p:nvSpPr>
          <p:cNvPr id="242" name="Arrow"/>
          <p:cNvSpPr/>
          <p:nvPr/>
        </p:nvSpPr>
        <p:spPr>
          <a:xfrm>
            <a:off x="7528007" y="6223000"/>
            <a:ext cx="374081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" name="git push"/>
          <p:cNvSpPr txBox="1"/>
          <p:nvPr/>
        </p:nvSpPr>
        <p:spPr>
          <a:xfrm>
            <a:off x="8324290" y="7410201"/>
            <a:ext cx="12097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git push</a:t>
            </a:r>
          </a:p>
        </p:txBody>
      </p:sp>
      <p:sp>
        <p:nvSpPr>
          <p:cNvPr id="244" name="GitHub Actions"/>
          <p:cNvSpPr txBox="1"/>
          <p:nvPr/>
        </p:nvSpPr>
        <p:spPr>
          <a:xfrm>
            <a:off x="9460730" y="8910964"/>
            <a:ext cx="450464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GitHub Actions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0280" y="4993000"/>
            <a:ext cx="934780" cy="934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92745" y="4993000"/>
            <a:ext cx="934779" cy="934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5996" y="1292020"/>
            <a:ext cx="19932008" cy="998014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49" name="Source: GitHub Actions documentation"/>
          <p:cNvSpPr txBox="1"/>
          <p:nvPr/>
        </p:nvSpPr>
        <p:spPr>
          <a:xfrm>
            <a:off x="596668" y="12392252"/>
            <a:ext cx="10796322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GitHub Actions documentation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5996" y="1292020"/>
            <a:ext cx="19932008" cy="998014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52" name="Source: GitHub Actions documentation"/>
          <p:cNvSpPr txBox="1"/>
          <p:nvPr/>
        </p:nvSpPr>
        <p:spPr>
          <a:xfrm>
            <a:off x="596668" y="12392252"/>
            <a:ext cx="1079632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GitHub Actions documentation</a:t>
            </a:r>
          </a:p>
        </p:txBody>
      </p:sp>
      <p:sp>
        <p:nvSpPr>
          <p:cNvPr id="253" name="Rectangle"/>
          <p:cNvSpPr/>
          <p:nvPr/>
        </p:nvSpPr>
        <p:spPr>
          <a:xfrm>
            <a:off x="2405516" y="2623166"/>
            <a:ext cx="2650268" cy="757632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5996" y="1292020"/>
            <a:ext cx="19932008" cy="998014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56" name="Source: GitHub Actions documentation"/>
          <p:cNvSpPr txBox="1"/>
          <p:nvPr/>
        </p:nvSpPr>
        <p:spPr>
          <a:xfrm>
            <a:off x="596668" y="12392252"/>
            <a:ext cx="10796322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GitHub Actions documentation</a:t>
            </a:r>
          </a:p>
        </p:txBody>
      </p:sp>
      <p:sp>
        <p:nvSpPr>
          <p:cNvPr id="257" name="Rectangle"/>
          <p:cNvSpPr/>
          <p:nvPr/>
        </p:nvSpPr>
        <p:spPr>
          <a:xfrm>
            <a:off x="3341159" y="5372811"/>
            <a:ext cx="6095976" cy="757632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5996" y="1292020"/>
            <a:ext cx="19932008" cy="998014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60" name="Source: GitHub Actions documentation"/>
          <p:cNvSpPr txBox="1"/>
          <p:nvPr/>
        </p:nvSpPr>
        <p:spPr>
          <a:xfrm>
            <a:off x="596668" y="12392252"/>
            <a:ext cx="10796322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GitHub Actions documentation</a:t>
            </a:r>
          </a:p>
        </p:txBody>
      </p:sp>
      <p:sp>
        <p:nvSpPr>
          <p:cNvPr id="261" name="Rectangle"/>
          <p:cNvSpPr/>
          <p:nvPr/>
        </p:nvSpPr>
        <p:spPr>
          <a:xfrm>
            <a:off x="3341159" y="5372811"/>
            <a:ext cx="6095976" cy="757632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2" name="Rectangle"/>
          <p:cNvSpPr/>
          <p:nvPr/>
        </p:nvSpPr>
        <p:spPr>
          <a:xfrm>
            <a:off x="5290024" y="7027391"/>
            <a:ext cx="10570830" cy="757632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ami Krispin"/>
          <p:cNvSpPr txBox="1"/>
          <p:nvPr/>
        </p:nvSpPr>
        <p:spPr>
          <a:xfrm>
            <a:off x="1398186" y="2911373"/>
            <a:ext cx="476707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/>
            </a:lvl1pPr>
          </a:lstStyle>
          <a:p>
            <a:pPr/>
            <a:r>
              <a:t>Rami Krispin</a:t>
            </a:r>
          </a:p>
        </p:txBody>
      </p:sp>
      <p:sp>
        <p:nvSpPr>
          <p:cNvPr id="177" name="Senior Manager - Data Science &amp; Engineering"/>
          <p:cNvSpPr txBox="1"/>
          <p:nvPr/>
        </p:nvSpPr>
        <p:spPr>
          <a:xfrm>
            <a:off x="1398186" y="4413540"/>
            <a:ext cx="1257879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Senior Manager - Data Science &amp; Engineering</a:t>
            </a:r>
          </a:p>
        </p:txBody>
      </p:sp>
      <p:sp>
        <p:nvSpPr>
          <p:cNvPr id="178" name="Author | Open Source | Docker Captain 🐳"/>
          <p:cNvSpPr txBox="1"/>
          <p:nvPr/>
        </p:nvSpPr>
        <p:spPr>
          <a:xfrm>
            <a:off x="1398186" y="5763640"/>
            <a:ext cx="1149614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Author | Open Source | Docker Captain 🐳</a:t>
            </a:r>
          </a:p>
        </p:txBody>
      </p:sp>
      <p:pic>
        <p:nvPicPr>
          <p:cNvPr id="179" name="Rami Krispin.jpeg" descr="Rami Krispi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81863" y="2851276"/>
            <a:ext cx="4021547" cy="402154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0" name="IMG_7E3B339CA816-1.jpeg" descr="IMG_7E3B339CA816-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29560" y="5979356"/>
            <a:ext cx="4227915" cy="422791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5996" y="1292020"/>
            <a:ext cx="19932008" cy="998014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65" name="Source: GitHub Actions documentation"/>
          <p:cNvSpPr txBox="1"/>
          <p:nvPr/>
        </p:nvSpPr>
        <p:spPr>
          <a:xfrm>
            <a:off x="596668" y="12392252"/>
            <a:ext cx="10796322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GitHub Actions documentation</a:t>
            </a:r>
          </a:p>
        </p:txBody>
      </p:sp>
      <p:sp>
        <p:nvSpPr>
          <p:cNvPr id="266" name="Rectangle"/>
          <p:cNvSpPr/>
          <p:nvPr/>
        </p:nvSpPr>
        <p:spPr>
          <a:xfrm>
            <a:off x="3341159" y="5372811"/>
            <a:ext cx="6095976" cy="757632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7" name="Rectangle"/>
          <p:cNvSpPr/>
          <p:nvPr/>
        </p:nvSpPr>
        <p:spPr>
          <a:xfrm>
            <a:off x="8058763" y="7619328"/>
            <a:ext cx="8266474" cy="757632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5996" y="1292020"/>
            <a:ext cx="19932008" cy="998014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70" name="Source: GitHub Actions documentation"/>
          <p:cNvSpPr txBox="1"/>
          <p:nvPr/>
        </p:nvSpPr>
        <p:spPr>
          <a:xfrm>
            <a:off x="596668" y="12392252"/>
            <a:ext cx="10796322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GitHub Actions documentation</a:t>
            </a:r>
          </a:p>
        </p:txBody>
      </p:sp>
      <p:sp>
        <p:nvSpPr>
          <p:cNvPr id="271" name="Rectangle"/>
          <p:cNvSpPr/>
          <p:nvPr/>
        </p:nvSpPr>
        <p:spPr>
          <a:xfrm>
            <a:off x="3341159" y="5372811"/>
            <a:ext cx="6095976" cy="757632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Rectangle"/>
          <p:cNvSpPr/>
          <p:nvPr/>
        </p:nvSpPr>
        <p:spPr>
          <a:xfrm>
            <a:off x="5194550" y="8871980"/>
            <a:ext cx="5641319" cy="2255675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riggere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Triggered Workflow </a:t>
            </a:r>
          </a:p>
        </p:txBody>
      </p:sp>
      <p:sp>
        <p:nvSpPr>
          <p:cNvPr id="275" name="Code Test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 Testing</a:t>
            </a:r>
          </a:p>
        </p:txBody>
      </p:sp>
      <p:sp>
        <p:nvSpPr>
          <p:cNvPr id="276" name="Line"/>
          <p:cNvSpPr/>
          <p:nvPr/>
        </p:nvSpPr>
        <p:spPr>
          <a:xfrm flipV="1">
            <a:off x="11713049" y="4635587"/>
            <a:ext cx="1" cy="401410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7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5168" y="29391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4175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6924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ocal"/>
          <p:cNvSpPr txBox="1"/>
          <p:nvPr/>
        </p:nvSpPr>
        <p:spPr>
          <a:xfrm>
            <a:off x="4090080" y="8910964"/>
            <a:ext cx="170535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</a:t>
            </a:r>
          </a:p>
        </p:txBody>
      </p:sp>
      <p:sp>
        <p:nvSpPr>
          <p:cNvPr id="281" name="Remote"/>
          <p:cNvSpPr txBox="1"/>
          <p:nvPr/>
        </p:nvSpPr>
        <p:spPr>
          <a:xfrm>
            <a:off x="17342626" y="8910964"/>
            <a:ext cx="239359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</a:t>
            </a:r>
          </a:p>
        </p:txBody>
      </p:sp>
      <p:sp>
        <p:nvSpPr>
          <p:cNvPr id="282" name="Arrow"/>
          <p:cNvSpPr/>
          <p:nvPr/>
        </p:nvSpPr>
        <p:spPr>
          <a:xfrm>
            <a:off x="7528007" y="6223000"/>
            <a:ext cx="374081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3" name="git push"/>
          <p:cNvSpPr txBox="1"/>
          <p:nvPr/>
        </p:nvSpPr>
        <p:spPr>
          <a:xfrm>
            <a:off x="8324290" y="7410201"/>
            <a:ext cx="12097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git push</a:t>
            </a:r>
          </a:p>
        </p:txBody>
      </p:sp>
      <p:sp>
        <p:nvSpPr>
          <p:cNvPr id="284" name="GitHub Actions"/>
          <p:cNvSpPr txBox="1"/>
          <p:nvPr/>
        </p:nvSpPr>
        <p:spPr>
          <a:xfrm>
            <a:off x="9460730" y="8910964"/>
            <a:ext cx="450464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GitHub Actions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0280" y="4993000"/>
            <a:ext cx="934780" cy="934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92745" y="4993000"/>
            <a:ext cx="934779" cy="934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riggere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Triggered Workflow </a:t>
            </a:r>
          </a:p>
        </p:txBody>
      </p:sp>
      <p:sp>
        <p:nvSpPr>
          <p:cNvPr id="289" name="Code Test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 Testing</a:t>
            </a:r>
          </a:p>
        </p:txBody>
      </p:sp>
      <p:sp>
        <p:nvSpPr>
          <p:cNvPr id="290" name="Line"/>
          <p:cNvSpPr/>
          <p:nvPr/>
        </p:nvSpPr>
        <p:spPr>
          <a:xfrm flipV="1">
            <a:off x="11713049" y="4635587"/>
            <a:ext cx="1" cy="401410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5168" y="29391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4175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6924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Local"/>
          <p:cNvSpPr txBox="1"/>
          <p:nvPr/>
        </p:nvSpPr>
        <p:spPr>
          <a:xfrm>
            <a:off x="4090080" y="8910964"/>
            <a:ext cx="170535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</a:t>
            </a:r>
          </a:p>
        </p:txBody>
      </p:sp>
      <p:sp>
        <p:nvSpPr>
          <p:cNvPr id="295" name="Remote"/>
          <p:cNvSpPr txBox="1"/>
          <p:nvPr/>
        </p:nvSpPr>
        <p:spPr>
          <a:xfrm>
            <a:off x="17342626" y="8910964"/>
            <a:ext cx="239359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</a:t>
            </a:r>
          </a:p>
        </p:txBody>
      </p:sp>
      <p:sp>
        <p:nvSpPr>
          <p:cNvPr id="296" name="Arrow"/>
          <p:cNvSpPr/>
          <p:nvPr/>
        </p:nvSpPr>
        <p:spPr>
          <a:xfrm>
            <a:off x="7528007" y="6223000"/>
            <a:ext cx="374081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7" name="git push"/>
          <p:cNvSpPr txBox="1"/>
          <p:nvPr/>
        </p:nvSpPr>
        <p:spPr>
          <a:xfrm>
            <a:off x="8324290" y="7410201"/>
            <a:ext cx="12097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git push</a:t>
            </a:r>
          </a:p>
        </p:txBody>
      </p:sp>
      <p:sp>
        <p:nvSpPr>
          <p:cNvPr id="298" name="GitHub Actions"/>
          <p:cNvSpPr txBox="1"/>
          <p:nvPr/>
        </p:nvSpPr>
        <p:spPr>
          <a:xfrm>
            <a:off x="9460730" y="8910964"/>
            <a:ext cx="450464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GitHub Actions</a:t>
            </a:r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0280" y="4993000"/>
            <a:ext cx="934780" cy="934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92745" y="4993000"/>
            <a:ext cx="934779" cy="93478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Dingbat X"/>
          <p:cNvSpPr/>
          <p:nvPr/>
        </p:nvSpPr>
        <p:spPr>
          <a:xfrm>
            <a:off x="13657023" y="6174860"/>
            <a:ext cx="1156231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riggere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Triggered Workflow </a:t>
            </a:r>
          </a:p>
        </p:txBody>
      </p:sp>
      <p:sp>
        <p:nvSpPr>
          <p:cNvPr id="304" name="Code Test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 Testing</a:t>
            </a:r>
          </a:p>
        </p:txBody>
      </p:sp>
      <p:sp>
        <p:nvSpPr>
          <p:cNvPr id="305" name="Line"/>
          <p:cNvSpPr/>
          <p:nvPr/>
        </p:nvSpPr>
        <p:spPr>
          <a:xfrm flipV="1">
            <a:off x="11713049" y="4635587"/>
            <a:ext cx="1" cy="401410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0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5168" y="29391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4175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6924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Local"/>
          <p:cNvSpPr txBox="1"/>
          <p:nvPr/>
        </p:nvSpPr>
        <p:spPr>
          <a:xfrm>
            <a:off x="4090080" y="8910964"/>
            <a:ext cx="170535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</a:t>
            </a:r>
          </a:p>
        </p:txBody>
      </p:sp>
      <p:sp>
        <p:nvSpPr>
          <p:cNvPr id="310" name="Remote"/>
          <p:cNvSpPr txBox="1"/>
          <p:nvPr/>
        </p:nvSpPr>
        <p:spPr>
          <a:xfrm>
            <a:off x="17342626" y="8910964"/>
            <a:ext cx="239359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</a:t>
            </a:r>
          </a:p>
        </p:txBody>
      </p:sp>
      <p:sp>
        <p:nvSpPr>
          <p:cNvPr id="311" name="Arrow"/>
          <p:cNvSpPr/>
          <p:nvPr/>
        </p:nvSpPr>
        <p:spPr>
          <a:xfrm>
            <a:off x="7528007" y="6223000"/>
            <a:ext cx="374081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git push"/>
          <p:cNvSpPr txBox="1"/>
          <p:nvPr/>
        </p:nvSpPr>
        <p:spPr>
          <a:xfrm>
            <a:off x="8324290" y="7410201"/>
            <a:ext cx="12097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git push</a:t>
            </a:r>
          </a:p>
        </p:txBody>
      </p:sp>
      <p:sp>
        <p:nvSpPr>
          <p:cNvPr id="313" name="GitHub Actions"/>
          <p:cNvSpPr txBox="1"/>
          <p:nvPr/>
        </p:nvSpPr>
        <p:spPr>
          <a:xfrm>
            <a:off x="9460730" y="8910964"/>
            <a:ext cx="450464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GitHub Actions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0280" y="4993000"/>
            <a:ext cx="934780" cy="934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92745" y="4993000"/>
            <a:ext cx="934779" cy="93478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Dingbat Check"/>
          <p:cNvSpPr/>
          <p:nvPr/>
        </p:nvSpPr>
        <p:spPr>
          <a:xfrm>
            <a:off x="13584367" y="4841986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7" name="Arrow"/>
          <p:cNvSpPr/>
          <p:nvPr/>
        </p:nvSpPr>
        <p:spPr>
          <a:xfrm>
            <a:off x="12364732" y="6222999"/>
            <a:ext cx="374081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chedule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Scheduled Workflow </a:t>
            </a:r>
          </a:p>
        </p:txBody>
      </p:sp>
      <p:sp>
        <p:nvSpPr>
          <p:cNvPr id="320" name="Cron Job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Cron Job</a:t>
            </a:r>
          </a:p>
        </p:txBody>
      </p:sp>
      <p:sp>
        <p:nvSpPr>
          <p:cNvPr id="321" name="Line"/>
          <p:cNvSpPr/>
          <p:nvPr/>
        </p:nvSpPr>
        <p:spPr>
          <a:xfrm flipV="1">
            <a:off x="11713049" y="4635587"/>
            <a:ext cx="1" cy="401410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2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5168" y="29391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4175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6924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Local"/>
          <p:cNvSpPr txBox="1"/>
          <p:nvPr/>
        </p:nvSpPr>
        <p:spPr>
          <a:xfrm>
            <a:off x="4090080" y="8910964"/>
            <a:ext cx="170535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</a:t>
            </a:r>
          </a:p>
        </p:txBody>
      </p:sp>
      <p:sp>
        <p:nvSpPr>
          <p:cNvPr id="326" name="Remote"/>
          <p:cNvSpPr txBox="1"/>
          <p:nvPr/>
        </p:nvSpPr>
        <p:spPr>
          <a:xfrm>
            <a:off x="17342626" y="8910964"/>
            <a:ext cx="239359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</a:t>
            </a:r>
          </a:p>
        </p:txBody>
      </p:sp>
      <p:sp>
        <p:nvSpPr>
          <p:cNvPr id="327" name="GitHub Actions"/>
          <p:cNvSpPr txBox="1"/>
          <p:nvPr/>
        </p:nvSpPr>
        <p:spPr>
          <a:xfrm>
            <a:off x="9460730" y="8910964"/>
            <a:ext cx="450464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GitHub Actions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0280" y="4993000"/>
            <a:ext cx="934780" cy="934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92745" y="4993000"/>
            <a:ext cx="934779" cy="934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26227" y="5338459"/>
            <a:ext cx="2094147" cy="2443172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Double Arrow"/>
          <p:cNvSpPr/>
          <p:nvPr/>
        </p:nvSpPr>
        <p:spPr>
          <a:xfrm>
            <a:off x="12552824" y="5925044"/>
            <a:ext cx="3831651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2" name="Rectangle"/>
          <p:cNvSpPr/>
          <p:nvPr/>
        </p:nvSpPr>
        <p:spPr>
          <a:xfrm>
            <a:off x="1530902" y="4173054"/>
            <a:ext cx="6467467" cy="5747802"/>
          </a:xfrm>
          <a:prstGeom prst="rect">
            <a:avLst/>
          </a:prstGeom>
          <a:solidFill>
            <a:srgbClr val="FFFFFF">
              <a:alpha val="5746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3" name="0 */4 * * *"/>
          <p:cNvSpPr txBox="1"/>
          <p:nvPr/>
        </p:nvSpPr>
        <p:spPr>
          <a:xfrm>
            <a:off x="13202967" y="7239371"/>
            <a:ext cx="253136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 */4 * *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chedule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Scheduled Workflow </a:t>
            </a:r>
          </a:p>
        </p:txBody>
      </p:sp>
      <p:sp>
        <p:nvSpPr>
          <p:cNvPr id="336" name="Cron Job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Cron Job</a:t>
            </a:r>
          </a:p>
        </p:txBody>
      </p:sp>
      <p:sp>
        <p:nvSpPr>
          <p:cNvPr id="337" name="Line"/>
          <p:cNvSpPr/>
          <p:nvPr/>
        </p:nvSpPr>
        <p:spPr>
          <a:xfrm flipV="1">
            <a:off x="11713049" y="4635587"/>
            <a:ext cx="1" cy="401410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3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5168" y="293912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4175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6924" y="4635500"/>
            <a:ext cx="44450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Local"/>
          <p:cNvSpPr txBox="1"/>
          <p:nvPr/>
        </p:nvSpPr>
        <p:spPr>
          <a:xfrm>
            <a:off x="4090080" y="8910964"/>
            <a:ext cx="170535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</a:t>
            </a:r>
          </a:p>
        </p:txBody>
      </p:sp>
      <p:sp>
        <p:nvSpPr>
          <p:cNvPr id="342" name="Remote"/>
          <p:cNvSpPr txBox="1"/>
          <p:nvPr/>
        </p:nvSpPr>
        <p:spPr>
          <a:xfrm>
            <a:off x="17342626" y="8910964"/>
            <a:ext cx="239359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</a:t>
            </a:r>
          </a:p>
        </p:txBody>
      </p:sp>
      <p:sp>
        <p:nvSpPr>
          <p:cNvPr id="343" name="GitHub Actions"/>
          <p:cNvSpPr txBox="1"/>
          <p:nvPr/>
        </p:nvSpPr>
        <p:spPr>
          <a:xfrm>
            <a:off x="9460730" y="8910964"/>
            <a:ext cx="450464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GitHub Actions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0280" y="4993000"/>
            <a:ext cx="934780" cy="934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92745" y="4993000"/>
            <a:ext cx="934779" cy="934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485914" y="10155280"/>
            <a:ext cx="1811757" cy="2113717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Rectangle"/>
          <p:cNvSpPr/>
          <p:nvPr/>
        </p:nvSpPr>
        <p:spPr>
          <a:xfrm>
            <a:off x="1530902" y="4173054"/>
            <a:ext cx="6467467" cy="5747802"/>
          </a:xfrm>
          <a:prstGeom prst="rect">
            <a:avLst/>
          </a:prstGeom>
          <a:solidFill>
            <a:srgbClr val="FFFFFF">
              <a:alpha val="5746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8" name="0 */4 * * *"/>
          <p:cNvSpPr txBox="1"/>
          <p:nvPr/>
        </p:nvSpPr>
        <p:spPr>
          <a:xfrm>
            <a:off x="13642147" y="12165817"/>
            <a:ext cx="253136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 */4 * * *</a:t>
            </a:r>
          </a:p>
        </p:txBody>
      </p:sp>
      <p:pic>
        <p:nvPicPr>
          <p:cNvPr id="349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78043" y="10414273"/>
            <a:ext cx="2393596" cy="1595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822897" y="10279616"/>
            <a:ext cx="1811758" cy="1865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chedule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Scheduled Workflow </a:t>
            </a:r>
          </a:p>
        </p:txBody>
      </p:sp>
      <p:sp>
        <p:nvSpPr>
          <p:cNvPr id="353" name="Cron Job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Cron Job</a:t>
            </a:r>
          </a:p>
        </p:txBody>
      </p:sp>
      <p:pic>
        <p:nvPicPr>
          <p:cNvPr id="35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6312" y="410468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8086" y="5763486"/>
            <a:ext cx="2849176" cy="332404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356" name="0 */4 * * *"/>
          <p:cNvSpPr txBox="1"/>
          <p:nvPr/>
        </p:nvSpPr>
        <p:spPr>
          <a:xfrm>
            <a:off x="5696991" y="8856382"/>
            <a:ext cx="268864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 */4 * * *</a:t>
            </a:r>
          </a:p>
        </p:txBody>
      </p:sp>
      <p:pic>
        <p:nvPicPr>
          <p:cNvPr id="35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66068" y="6127168"/>
            <a:ext cx="4451864" cy="296791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58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82017" y="5810476"/>
            <a:ext cx="3137773" cy="323006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59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13303" y="3819032"/>
            <a:ext cx="1841298" cy="1841298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Environment"/>
          <p:cNvSpPr txBox="1"/>
          <p:nvPr/>
        </p:nvSpPr>
        <p:spPr>
          <a:xfrm>
            <a:off x="10300258" y="8856382"/>
            <a:ext cx="3783484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Environment</a:t>
            </a:r>
          </a:p>
        </p:txBody>
      </p:sp>
      <p:sp>
        <p:nvSpPr>
          <p:cNvPr id="361" name="Script"/>
          <p:cNvSpPr txBox="1"/>
          <p:nvPr/>
        </p:nvSpPr>
        <p:spPr>
          <a:xfrm>
            <a:off x="16186642" y="8856382"/>
            <a:ext cx="1841298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Script</a:t>
            </a:r>
          </a:p>
        </p:txBody>
      </p:sp>
      <p:sp>
        <p:nvSpPr>
          <p:cNvPr id="362" name="Rectangle"/>
          <p:cNvSpPr/>
          <p:nvPr/>
        </p:nvSpPr>
        <p:spPr>
          <a:xfrm>
            <a:off x="4110046" y="3702492"/>
            <a:ext cx="15101614" cy="7105313"/>
          </a:xfrm>
          <a:prstGeom prst="rect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Actions</a:t>
            </a:r>
          </a:p>
        </p:txBody>
      </p:sp>
      <p:sp>
        <p:nvSpPr>
          <p:cNvPr id="365" name="Key Featur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Key Features</a:t>
            </a:r>
          </a:p>
        </p:txBody>
      </p:sp>
      <p:sp>
        <p:nvSpPr>
          <p:cNvPr id="366" name="Multiple OS suppo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Multiple OS support </a:t>
            </a:r>
          </a:p>
          <a:p>
            <a:pPr/>
            <a:r>
              <a:t>Docker support</a:t>
            </a:r>
          </a:p>
          <a:p>
            <a:pPr/>
            <a:r>
              <a:t>Any language </a:t>
            </a:r>
          </a:p>
          <a:p>
            <a:pPr/>
            <a:r>
              <a:t>Secrets </a:t>
            </a:r>
          </a:p>
          <a:p>
            <a:pPr/>
            <a:r>
              <a:t>Logs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Actions</a:t>
            </a:r>
          </a:p>
        </p:txBody>
      </p:sp>
      <p:sp>
        <p:nvSpPr>
          <p:cNvPr id="369" name="Pros vs. C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Pros vs. Cons </a:t>
            </a:r>
          </a:p>
        </p:txBody>
      </p:sp>
      <p:sp>
        <p:nvSpPr>
          <p:cNvPr id="370" name="Out of the box…"/>
          <p:cNvSpPr txBox="1"/>
          <p:nvPr/>
        </p:nvSpPr>
        <p:spPr>
          <a:xfrm>
            <a:off x="3933560" y="5378566"/>
            <a:ext cx="4642410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•"/>
            </a:pPr>
            <a:r>
              <a:t>Out of the box</a:t>
            </a:r>
          </a:p>
          <a:p>
            <a:pPr marL="609600" indent="-609600">
              <a:buSzPct val="123000"/>
              <a:buChar char="•"/>
            </a:pPr>
            <a:r>
              <a:t>Scale</a:t>
            </a:r>
          </a:p>
          <a:p>
            <a:pPr marL="609600" indent="-609600">
              <a:buSzPct val="123000"/>
              <a:buChar char="•"/>
            </a:pPr>
            <a:r>
              <a:t>Ecosystem</a:t>
            </a:r>
          </a:p>
        </p:txBody>
      </p:sp>
      <p:sp>
        <p:nvSpPr>
          <p:cNvPr id="371" name="Dingbat Check"/>
          <p:cNvSpPr/>
          <p:nvPr/>
        </p:nvSpPr>
        <p:spPr>
          <a:xfrm>
            <a:off x="5603994" y="3724750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83" name="Agenda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What GitHub Actions 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98500" indent="-698500">
              <a:buSzPct val="123000"/>
              <a:buChar char="•"/>
            </a:pPr>
            <a:r>
              <a:t>What GitHub Actions Is</a:t>
            </a:r>
          </a:p>
          <a:p>
            <a:pPr marL="698500" indent="-698500">
              <a:buSzPct val="123000"/>
              <a:buChar char="•"/>
            </a:pPr>
            <a:r>
              <a:t>Pipelines Architecture with GitHub 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Actions</a:t>
            </a:r>
          </a:p>
        </p:txBody>
      </p:sp>
      <p:sp>
        <p:nvSpPr>
          <p:cNvPr id="374" name="Pros vs. C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Pros vs. Cons </a:t>
            </a:r>
          </a:p>
        </p:txBody>
      </p:sp>
      <p:sp>
        <p:nvSpPr>
          <p:cNvPr id="375" name="Out of the box…"/>
          <p:cNvSpPr txBox="1"/>
          <p:nvPr/>
        </p:nvSpPr>
        <p:spPr>
          <a:xfrm>
            <a:off x="3933560" y="5378566"/>
            <a:ext cx="4642410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•"/>
            </a:pPr>
            <a:r>
              <a:t>Out of the box</a:t>
            </a:r>
          </a:p>
          <a:p>
            <a:pPr marL="609600" indent="-609600">
              <a:buSzPct val="123000"/>
              <a:buChar char="•"/>
            </a:pPr>
            <a:r>
              <a:t>Scale</a:t>
            </a:r>
          </a:p>
          <a:p>
            <a:pPr marL="609600" indent="-609600">
              <a:buSzPct val="123000"/>
              <a:buChar char="•"/>
            </a:pPr>
            <a:r>
              <a:t>Ecosystem</a:t>
            </a:r>
          </a:p>
        </p:txBody>
      </p:sp>
      <p:sp>
        <p:nvSpPr>
          <p:cNvPr id="376" name="Streaming…"/>
          <p:cNvSpPr txBox="1"/>
          <p:nvPr/>
        </p:nvSpPr>
        <p:spPr>
          <a:xfrm>
            <a:off x="15020949" y="5378566"/>
            <a:ext cx="4585717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•"/>
            </a:pPr>
            <a:r>
              <a:t>Streaming</a:t>
            </a:r>
          </a:p>
          <a:p>
            <a:pPr marL="609600" indent="-609600">
              <a:buSzPct val="123000"/>
              <a:buChar char="•"/>
            </a:pPr>
            <a:r>
              <a:t>Orchestration </a:t>
            </a:r>
          </a:p>
          <a:p>
            <a:pPr marL="609600" indent="-609600">
              <a:buSzPct val="123000"/>
              <a:buChar char="•"/>
            </a:pPr>
            <a:r>
              <a:t>Debugging </a:t>
            </a:r>
          </a:p>
        </p:txBody>
      </p:sp>
      <p:sp>
        <p:nvSpPr>
          <p:cNvPr id="377" name="Dingbat X"/>
          <p:cNvSpPr/>
          <p:nvPr/>
        </p:nvSpPr>
        <p:spPr>
          <a:xfrm>
            <a:off x="16773882" y="3660013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8" name="Dingbat Check"/>
          <p:cNvSpPr/>
          <p:nvPr/>
        </p:nvSpPr>
        <p:spPr>
          <a:xfrm>
            <a:off x="5603994" y="3724750"/>
            <a:ext cx="1301542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Actions</a:t>
            </a:r>
          </a:p>
        </p:txBody>
      </p:sp>
      <p:sp>
        <p:nvSpPr>
          <p:cNvPr id="381" name="Pros vs. C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Pros vs. Cons </a:t>
            </a:r>
          </a:p>
        </p:txBody>
      </p:sp>
      <p:sp>
        <p:nvSpPr>
          <p:cNvPr id="382" name="Dingbat X"/>
          <p:cNvSpPr/>
          <p:nvPr/>
        </p:nvSpPr>
        <p:spPr>
          <a:xfrm>
            <a:off x="16773881" y="3660013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3" name="Dingbat Check"/>
          <p:cNvSpPr/>
          <p:nvPr/>
        </p:nvSpPr>
        <p:spPr>
          <a:xfrm>
            <a:off x="5603994" y="3724750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4" name="Forecasting"/>
          <p:cNvSpPr txBox="1"/>
          <p:nvPr/>
        </p:nvSpPr>
        <p:spPr>
          <a:xfrm>
            <a:off x="4600158" y="5378566"/>
            <a:ext cx="330921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Forecasting</a:t>
            </a:r>
          </a:p>
        </p:txBody>
      </p:sp>
      <p:sp>
        <p:nvSpPr>
          <p:cNvPr id="385" name="A Live Anomaly Detection"/>
          <p:cNvSpPr txBox="1"/>
          <p:nvPr/>
        </p:nvSpPr>
        <p:spPr>
          <a:xfrm>
            <a:off x="13794522" y="5378565"/>
            <a:ext cx="7114948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 Live Anomaly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Data &amp; ML Pipelines with Action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Pipelines with 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In a Nutsh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a Nutshell</a:t>
            </a:r>
          </a:p>
        </p:txBody>
      </p:sp>
      <p:sp>
        <p:nvSpPr>
          <p:cNvPr id="390" name="The Pipeline Compon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Pipeline Components</a:t>
            </a:r>
          </a:p>
        </p:txBody>
      </p:sp>
      <p:pic>
        <p:nvPicPr>
          <p:cNvPr id="391" name="Screenshot 2025-05-05 at 19.14.47.png" descr="Screenshot 2025-05-05 at 19.14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3429000"/>
            <a:ext cx="21945600" cy="692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In a Nutsh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a Nutshell</a:t>
            </a:r>
          </a:p>
        </p:txBody>
      </p:sp>
      <p:sp>
        <p:nvSpPr>
          <p:cNvPr id="394" name="The Pipeline Compon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Pipeline Components</a:t>
            </a:r>
          </a:p>
        </p:txBody>
      </p:sp>
      <p:pic>
        <p:nvPicPr>
          <p:cNvPr id="395" name="Screenshot 2025-05-05 at 19.14.47.png" descr="Screenshot 2025-05-05 at 19.14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3429000"/>
            <a:ext cx="21945600" cy="6921500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Rectangle"/>
          <p:cNvSpPr/>
          <p:nvPr/>
        </p:nvSpPr>
        <p:spPr>
          <a:xfrm>
            <a:off x="1117092" y="4454497"/>
            <a:ext cx="12432451" cy="4220588"/>
          </a:xfrm>
          <a:prstGeom prst="rect">
            <a:avLst/>
          </a:prstGeom>
          <a:ln w="762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7" name="ETL…"/>
          <p:cNvSpPr txBox="1"/>
          <p:nvPr/>
        </p:nvSpPr>
        <p:spPr>
          <a:xfrm>
            <a:off x="4272973" y="9141558"/>
            <a:ext cx="6120689" cy="203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•"/>
            </a:pPr>
            <a:r>
              <a:t>ETL</a:t>
            </a:r>
          </a:p>
          <a:p>
            <a:pPr marL="609600" indent="-609600">
              <a:buSzPct val="123000"/>
              <a:buChar char="•"/>
            </a:pPr>
            <a:r>
              <a:t>Feature engineering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In a Nutsh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a Nutshell</a:t>
            </a:r>
          </a:p>
        </p:txBody>
      </p:sp>
      <p:sp>
        <p:nvSpPr>
          <p:cNvPr id="400" name="The Pipeline Compon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Pipeline Components</a:t>
            </a:r>
          </a:p>
        </p:txBody>
      </p:sp>
      <p:pic>
        <p:nvPicPr>
          <p:cNvPr id="401" name="Screenshot 2025-05-05 at 19.14.47.png" descr="Screenshot 2025-05-05 at 19.14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3429000"/>
            <a:ext cx="21945600" cy="69215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Rectangle"/>
          <p:cNvSpPr/>
          <p:nvPr/>
        </p:nvSpPr>
        <p:spPr>
          <a:xfrm>
            <a:off x="10772374" y="4454497"/>
            <a:ext cx="12432451" cy="4220588"/>
          </a:xfrm>
          <a:prstGeom prst="rect">
            <a:avLst/>
          </a:prstGeom>
          <a:ln w="762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3" name="Refresh the model…"/>
          <p:cNvSpPr txBox="1"/>
          <p:nvPr/>
        </p:nvSpPr>
        <p:spPr>
          <a:xfrm>
            <a:off x="13928255" y="9141558"/>
            <a:ext cx="5703723" cy="203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•"/>
            </a:pPr>
            <a:r>
              <a:t>Refresh the model</a:t>
            </a:r>
          </a:p>
          <a:p>
            <a:pPr marL="609600" indent="-609600">
              <a:buSzPct val="123000"/>
              <a:buChar char="•"/>
            </a:pPr>
            <a:r>
              <a:t>Monitor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Forecasting the US Hourly Demand for Electricit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Forecasting the US Hourly Demand for Electricity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ecasting the US Hourly Demand for Electric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05">
              <a:defRPr spc="-153" sz="7650"/>
            </a:lvl1pPr>
          </a:lstStyle>
          <a:p>
            <a:pPr/>
            <a:r>
              <a:t>Forecasting the US Hourly Demand for Electricity</a:t>
            </a:r>
          </a:p>
        </p:txBody>
      </p:sp>
      <p:sp>
        <p:nvSpPr>
          <p:cNvPr id="40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513" y="3365203"/>
            <a:ext cx="19352974" cy="10022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Forecasting the US Hourly Demand for Electric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05">
              <a:defRPr spc="-153" sz="7650"/>
            </a:lvl1pPr>
          </a:lstStyle>
          <a:p>
            <a:pPr/>
            <a:r>
              <a:t>Forecasting the US Hourly Demand for Electricity</a:t>
            </a:r>
          </a:p>
        </p:txBody>
      </p:sp>
      <p:sp>
        <p:nvSpPr>
          <p:cNvPr id="412" name="Scop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413" name="Refresh the data hour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Refresh the data hourly</a:t>
            </a:r>
          </a:p>
          <a:p>
            <a:pPr/>
            <a:r>
              <a:t>Create 72 hours forecast</a:t>
            </a:r>
          </a:p>
          <a:p>
            <a:pPr/>
            <a:r>
              <a:t>Refresh the forecast every 24 hours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16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17" name="Local Repository"/>
          <p:cNvSpPr txBox="1"/>
          <p:nvPr/>
        </p:nvSpPr>
        <p:spPr>
          <a:xfrm>
            <a:off x="18268947" y="12653536"/>
            <a:ext cx="503499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Motivatio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21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22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2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Rectangle"/>
          <p:cNvSpPr/>
          <p:nvPr/>
        </p:nvSpPr>
        <p:spPr>
          <a:xfrm>
            <a:off x="8165897" y="11423367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5" name="Rectangle"/>
          <p:cNvSpPr/>
          <p:nvPr/>
        </p:nvSpPr>
        <p:spPr>
          <a:xfrm>
            <a:off x="13970702" y="11423367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28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29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3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Rectangle"/>
          <p:cNvSpPr/>
          <p:nvPr/>
        </p:nvSpPr>
        <p:spPr>
          <a:xfrm>
            <a:off x="6733790" y="6210499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34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35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3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Rectangle"/>
          <p:cNvSpPr/>
          <p:nvPr/>
        </p:nvSpPr>
        <p:spPr>
          <a:xfrm>
            <a:off x="12932922" y="6210499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40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41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4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Rectangle"/>
          <p:cNvSpPr/>
          <p:nvPr/>
        </p:nvSpPr>
        <p:spPr>
          <a:xfrm>
            <a:off x="12932922" y="6210499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4" name="Rectangle"/>
          <p:cNvSpPr/>
          <p:nvPr/>
        </p:nvSpPr>
        <p:spPr>
          <a:xfrm>
            <a:off x="13957375" y="11283875"/>
            <a:ext cx="2141691" cy="2119819"/>
          </a:xfrm>
          <a:prstGeom prst="rect">
            <a:avLst/>
          </a:prstGeom>
          <a:ln w="1016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47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48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4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Rectangle"/>
          <p:cNvSpPr/>
          <p:nvPr/>
        </p:nvSpPr>
        <p:spPr>
          <a:xfrm>
            <a:off x="9718340" y="6210499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53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54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5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Rectangle"/>
          <p:cNvSpPr/>
          <p:nvPr/>
        </p:nvSpPr>
        <p:spPr>
          <a:xfrm>
            <a:off x="8292896" y="2601591"/>
            <a:ext cx="2141690" cy="2119819"/>
          </a:xfrm>
          <a:prstGeom prst="rect">
            <a:avLst/>
          </a:prstGeom>
          <a:ln w="1016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7" name="Rectangle"/>
          <p:cNvSpPr/>
          <p:nvPr/>
        </p:nvSpPr>
        <p:spPr>
          <a:xfrm>
            <a:off x="9718340" y="6210499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8" name="Rectangle"/>
          <p:cNvSpPr/>
          <p:nvPr/>
        </p:nvSpPr>
        <p:spPr>
          <a:xfrm>
            <a:off x="8292896" y="11283875"/>
            <a:ext cx="2141690" cy="2119819"/>
          </a:xfrm>
          <a:prstGeom prst="rect">
            <a:avLst/>
          </a:prstGeom>
          <a:ln w="1016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61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62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6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Rectangle"/>
          <p:cNvSpPr/>
          <p:nvPr/>
        </p:nvSpPr>
        <p:spPr>
          <a:xfrm>
            <a:off x="16496978" y="8368206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67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68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6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Rectangle"/>
          <p:cNvSpPr/>
          <p:nvPr/>
        </p:nvSpPr>
        <p:spPr>
          <a:xfrm>
            <a:off x="14078607" y="11283875"/>
            <a:ext cx="2141690" cy="2119819"/>
          </a:xfrm>
          <a:prstGeom prst="rect">
            <a:avLst/>
          </a:prstGeom>
          <a:ln w="1016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1" name="Rectangle"/>
          <p:cNvSpPr/>
          <p:nvPr/>
        </p:nvSpPr>
        <p:spPr>
          <a:xfrm>
            <a:off x="16496979" y="8368207"/>
            <a:ext cx="2141690" cy="2119818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2" name="Rectangle"/>
          <p:cNvSpPr/>
          <p:nvPr/>
        </p:nvSpPr>
        <p:spPr>
          <a:xfrm>
            <a:off x="8292896" y="11283875"/>
            <a:ext cx="2141690" cy="2119819"/>
          </a:xfrm>
          <a:prstGeom prst="rect">
            <a:avLst/>
          </a:prstGeom>
          <a:ln w="1016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75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76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7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Rectangle"/>
          <p:cNvSpPr/>
          <p:nvPr/>
        </p:nvSpPr>
        <p:spPr>
          <a:xfrm>
            <a:off x="16535168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81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82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8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8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7378" y="1357804"/>
            <a:ext cx="11749244" cy="1100039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486" name="Rectangle"/>
          <p:cNvSpPr/>
          <p:nvPr/>
        </p:nvSpPr>
        <p:spPr>
          <a:xfrm>
            <a:off x="6781869" y="2930249"/>
            <a:ext cx="4695719" cy="1157428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8250" y="985263"/>
            <a:ext cx="14287501" cy="1110059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89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90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7378" y="1357804"/>
            <a:ext cx="11749244" cy="1100039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494" name="Rectangle"/>
          <p:cNvSpPr/>
          <p:nvPr/>
        </p:nvSpPr>
        <p:spPr>
          <a:xfrm>
            <a:off x="7144670" y="4992120"/>
            <a:ext cx="4339407" cy="718919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497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498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4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0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7378" y="1357804"/>
            <a:ext cx="11749244" cy="1100039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502" name="Rectangle"/>
          <p:cNvSpPr/>
          <p:nvPr/>
        </p:nvSpPr>
        <p:spPr>
          <a:xfrm>
            <a:off x="7507470" y="6042332"/>
            <a:ext cx="8524739" cy="602112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505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506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5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0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7378" y="1357804"/>
            <a:ext cx="11749244" cy="1100039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510" name="Rectangle"/>
          <p:cNvSpPr/>
          <p:nvPr/>
        </p:nvSpPr>
        <p:spPr>
          <a:xfrm>
            <a:off x="7545659" y="7073449"/>
            <a:ext cx="5501428" cy="1085821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513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514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51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7378" y="1357804"/>
            <a:ext cx="11749244" cy="1100039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518" name="Rectangle"/>
          <p:cNvSpPr/>
          <p:nvPr/>
        </p:nvSpPr>
        <p:spPr>
          <a:xfrm>
            <a:off x="8228263" y="8639144"/>
            <a:ext cx="2523575" cy="513053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521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522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52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2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7378" y="1357804"/>
            <a:ext cx="11749244" cy="1100039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526" name="Rectangle"/>
          <p:cNvSpPr/>
          <p:nvPr/>
        </p:nvSpPr>
        <p:spPr>
          <a:xfrm>
            <a:off x="7769989" y="9708450"/>
            <a:ext cx="7913144" cy="513053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529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530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5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7378" y="1357804"/>
            <a:ext cx="11749244" cy="1100039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534" name="Rectangle"/>
          <p:cNvSpPr/>
          <p:nvPr/>
        </p:nvSpPr>
        <p:spPr>
          <a:xfrm>
            <a:off x="8037315" y="10687354"/>
            <a:ext cx="7913144" cy="1598993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537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538" name="Local Repository"/>
          <p:cNvSpPr txBox="1"/>
          <p:nvPr/>
        </p:nvSpPr>
        <p:spPr>
          <a:xfrm>
            <a:off x="18268948" y="12653536"/>
            <a:ext cx="503499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Local Repository</a:t>
            </a:r>
          </a:p>
        </p:txBody>
      </p:sp>
      <p:pic>
        <p:nvPicPr>
          <p:cNvPr id="53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953" y="2030318"/>
            <a:ext cx="14348094" cy="11647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542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543" name="Remote Repository"/>
          <p:cNvSpPr txBox="1"/>
          <p:nvPr/>
        </p:nvSpPr>
        <p:spPr>
          <a:xfrm>
            <a:off x="18268948" y="12653536"/>
            <a:ext cx="572323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 Repository</a:t>
            </a:r>
          </a:p>
        </p:txBody>
      </p:sp>
      <p:sp>
        <p:nvSpPr>
          <p:cNvPr id="544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4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1690" y="2033570"/>
            <a:ext cx="15979889" cy="11631745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Rectangle"/>
          <p:cNvSpPr/>
          <p:nvPr/>
        </p:nvSpPr>
        <p:spPr>
          <a:xfrm>
            <a:off x="18750160" y="3626044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549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550" name="Remote Repository"/>
          <p:cNvSpPr txBox="1"/>
          <p:nvPr/>
        </p:nvSpPr>
        <p:spPr>
          <a:xfrm>
            <a:off x="18268948" y="12653536"/>
            <a:ext cx="572323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 Repository</a:t>
            </a:r>
          </a:p>
        </p:txBody>
      </p:sp>
      <p:sp>
        <p:nvSpPr>
          <p:cNvPr id="551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1690" y="2033570"/>
            <a:ext cx="15979889" cy="11631745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Rectangle"/>
          <p:cNvSpPr/>
          <p:nvPr/>
        </p:nvSpPr>
        <p:spPr>
          <a:xfrm>
            <a:off x="18750160" y="3626044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889000"/>
            <a:ext cx="21945600" cy="1193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Rectangle"/>
          <p:cNvSpPr/>
          <p:nvPr/>
        </p:nvSpPr>
        <p:spPr>
          <a:xfrm>
            <a:off x="4509593" y="5316731"/>
            <a:ext cx="2303206" cy="513724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558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559" name="Remote Repository"/>
          <p:cNvSpPr txBox="1"/>
          <p:nvPr/>
        </p:nvSpPr>
        <p:spPr>
          <a:xfrm>
            <a:off x="18268948" y="12653536"/>
            <a:ext cx="572323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 Repository</a:t>
            </a:r>
          </a:p>
        </p:txBody>
      </p:sp>
      <p:sp>
        <p:nvSpPr>
          <p:cNvPr id="560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6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1690" y="2033570"/>
            <a:ext cx="15979889" cy="11631745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Rectangle"/>
          <p:cNvSpPr/>
          <p:nvPr/>
        </p:nvSpPr>
        <p:spPr>
          <a:xfrm>
            <a:off x="18750160" y="3626044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889000"/>
            <a:ext cx="21945600" cy="1193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Rectangle"/>
          <p:cNvSpPr/>
          <p:nvPr/>
        </p:nvSpPr>
        <p:spPr>
          <a:xfrm>
            <a:off x="7374925" y="1540935"/>
            <a:ext cx="1242477" cy="513725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0012" y="1809007"/>
            <a:ext cx="15003976" cy="10097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567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568" name="Remote Repository"/>
          <p:cNvSpPr txBox="1"/>
          <p:nvPr/>
        </p:nvSpPr>
        <p:spPr>
          <a:xfrm>
            <a:off x="18268948" y="12653536"/>
            <a:ext cx="572323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 Repository</a:t>
            </a:r>
          </a:p>
        </p:txBody>
      </p:sp>
      <p:sp>
        <p:nvSpPr>
          <p:cNvPr id="569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7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1690" y="2033570"/>
            <a:ext cx="15979889" cy="11631745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Rectangle"/>
          <p:cNvSpPr/>
          <p:nvPr/>
        </p:nvSpPr>
        <p:spPr>
          <a:xfrm>
            <a:off x="18750160" y="3626044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889000"/>
            <a:ext cx="21945600" cy="1193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Rectangle"/>
          <p:cNvSpPr/>
          <p:nvPr/>
        </p:nvSpPr>
        <p:spPr>
          <a:xfrm>
            <a:off x="7374925" y="1540935"/>
            <a:ext cx="1242478" cy="513725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1690" y="2033570"/>
            <a:ext cx="15979889" cy="11631745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577" name="Architect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Architecture </a:t>
            </a:r>
          </a:p>
        </p:txBody>
      </p:sp>
      <p:sp>
        <p:nvSpPr>
          <p:cNvPr id="578" name="Remote Repository"/>
          <p:cNvSpPr txBox="1"/>
          <p:nvPr/>
        </p:nvSpPr>
        <p:spPr>
          <a:xfrm>
            <a:off x="18268948" y="12653536"/>
            <a:ext cx="572323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Remote Repository</a:t>
            </a:r>
          </a:p>
        </p:txBody>
      </p:sp>
      <p:sp>
        <p:nvSpPr>
          <p:cNvPr id="579" name="Rectangle"/>
          <p:cNvSpPr/>
          <p:nvPr/>
        </p:nvSpPr>
        <p:spPr>
          <a:xfrm>
            <a:off x="16535169" y="4657161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0" name="Rectangle"/>
          <p:cNvSpPr/>
          <p:nvPr/>
        </p:nvSpPr>
        <p:spPr>
          <a:xfrm>
            <a:off x="18750160" y="3626044"/>
            <a:ext cx="2141690" cy="2119819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889000"/>
            <a:ext cx="21945600" cy="1193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Rectangle"/>
          <p:cNvSpPr/>
          <p:nvPr/>
        </p:nvSpPr>
        <p:spPr>
          <a:xfrm>
            <a:off x="7374925" y="1540935"/>
            <a:ext cx="1242478" cy="513725"/>
          </a:xfrm>
          <a:prstGeom prst="rect">
            <a:avLst/>
          </a:prstGeom>
          <a:ln w="1016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Data &amp; ML Pipeline with GitHub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&amp; ML Pipeline with GitHub Actions</a:t>
            </a:r>
          </a:p>
        </p:txBody>
      </p:sp>
      <p:sp>
        <p:nvSpPr>
          <p:cNvPr id="585" name="Summa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Summary </a:t>
            </a:r>
          </a:p>
        </p:txBody>
      </p:sp>
      <p:sp>
        <p:nvSpPr>
          <p:cNvPr id="586" name="CI/CD platfor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CI/CD platform</a:t>
            </a:r>
          </a:p>
          <a:p>
            <a:pPr/>
            <a:r>
              <a:t>Out-of-the-box</a:t>
            </a:r>
          </a:p>
          <a:p>
            <a:pPr/>
            <a:r>
              <a:t>Automate workflows</a:t>
            </a:r>
          </a:p>
          <a:p>
            <a:pPr/>
            <a:r>
              <a:t>Deployment with Docker</a:t>
            </a:r>
          </a:p>
          <a:p>
            <a:pPr/>
            <a:r>
              <a:t>Both free and enterprise versions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Question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hank You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iphy (1).gif" descr="giphy (1)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8250" y="571500"/>
            <a:ext cx="14287500" cy="1257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itHub Action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 Platform to Automate Workflow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Platform to Automate Workflows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